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9605E-A7D3-4B3D-83AF-E0ED4D24921C}" type="datetimeFigureOut">
              <a:rPr lang="en-US"/>
              <a:t>7/28/2016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5CE23-50B1-4409-B41D-0D763390D496}" type="slidenum">
              <a:rPr lang="en-US"/>
              <a:t>‹#›</a:t>
            </a:fld>
            <a:endParaRPr lang="en-US"/>
          </a:p>
        </p:txBody>
      </p:sp>
    </p:spTree>
    <p:extLst>
      <p:ext uri="{BB962C8B-B14F-4D97-AF65-F5344CB8AC3E}">
        <p14:creationId xmlns:p14="http://schemas.microsoft.com/office/powerpoint/2010/main" val="8978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A5CE23-50B1-4409-B41D-0D763390D496}" type="slidenum">
              <a:rPr lang="en-US"/>
              <a:t>1</a:t>
            </a:fld>
            <a:endParaRPr lang="en-US"/>
          </a:p>
        </p:txBody>
      </p:sp>
    </p:spTree>
    <p:extLst>
      <p:ext uri="{BB962C8B-B14F-4D97-AF65-F5344CB8AC3E}">
        <p14:creationId xmlns:p14="http://schemas.microsoft.com/office/powerpoint/2010/main" val="2282720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A5CE23-50B1-4409-B41D-0D763390D496}" type="slidenum">
              <a:rPr lang="en-US"/>
              <a:t>10</a:t>
            </a:fld>
            <a:endParaRPr lang="en-US"/>
          </a:p>
        </p:txBody>
      </p:sp>
    </p:spTree>
    <p:extLst>
      <p:ext uri="{BB962C8B-B14F-4D97-AF65-F5344CB8AC3E}">
        <p14:creationId xmlns:p14="http://schemas.microsoft.com/office/powerpoint/2010/main" val="248804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A5CE23-50B1-4409-B41D-0D763390D496}" type="slidenum">
              <a:rPr lang="en-US"/>
              <a:t>11</a:t>
            </a:fld>
            <a:endParaRPr lang="en-US"/>
          </a:p>
        </p:txBody>
      </p:sp>
    </p:spTree>
    <p:extLst>
      <p:ext uri="{BB962C8B-B14F-4D97-AF65-F5344CB8AC3E}">
        <p14:creationId xmlns:p14="http://schemas.microsoft.com/office/powerpoint/2010/main" val="44692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Calibri"/>
            </a:endParaRPr>
          </a:p>
        </p:txBody>
      </p:sp>
      <p:sp>
        <p:nvSpPr>
          <p:cNvPr id="4" name="Slide Number Placeholder 3"/>
          <p:cNvSpPr>
            <a:spLocks noGrp="1"/>
          </p:cNvSpPr>
          <p:nvPr>
            <p:ph type="sldNum" sz="quarter" idx="10"/>
          </p:nvPr>
        </p:nvSpPr>
        <p:spPr/>
        <p:txBody>
          <a:bodyPr/>
          <a:lstStyle/>
          <a:p>
            <a:fld id="{29A5CE23-50B1-4409-B41D-0D763390D496}" type="slidenum">
              <a:rPr lang="en-US"/>
              <a:t>2</a:t>
            </a:fld>
            <a:endParaRPr lang="en-US"/>
          </a:p>
        </p:txBody>
      </p:sp>
    </p:spTree>
    <p:extLst>
      <p:ext uri="{BB962C8B-B14F-4D97-AF65-F5344CB8AC3E}">
        <p14:creationId xmlns:p14="http://schemas.microsoft.com/office/powerpoint/2010/main" val="419523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A5CE23-50B1-4409-B41D-0D763390D496}" type="slidenum">
              <a:rPr lang="en-US"/>
              <a:t>3</a:t>
            </a:fld>
            <a:endParaRPr lang="en-US"/>
          </a:p>
        </p:txBody>
      </p:sp>
    </p:spTree>
    <p:extLst>
      <p:ext uri="{BB962C8B-B14F-4D97-AF65-F5344CB8AC3E}">
        <p14:creationId xmlns:p14="http://schemas.microsoft.com/office/powerpoint/2010/main" val="389588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Calibri"/>
            </a:endParaRPr>
          </a:p>
        </p:txBody>
      </p:sp>
      <p:sp>
        <p:nvSpPr>
          <p:cNvPr id="4" name="Slide Number Placeholder 3"/>
          <p:cNvSpPr>
            <a:spLocks noGrp="1"/>
          </p:cNvSpPr>
          <p:nvPr>
            <p:ph type="sldNum" sz="quarter" idx="10"/>
          </p:nvPr>
        </p:nvSpPr>
        <p:spPr/>
        <p:txBody>
          <a:bodyPr/>
          <a:lstStyle/>
          <a:p>
            <a:fld id="{29A5CE23-50B1-4409-B41D-0D763390D496}" type="slidenum">
              <a:rPr lang="en-US"/>
              <a:t>4</a:t>
            </a:fld>
            <a:endParaRPr lang="en-US"/>
          </a:p>
        </p:txBody>
      </p:sp>
    </p:spTree>
    <p:extLst>
      <p:ext uri="{BB962C8B-B14F-4D97-AF65-F5344CB8AC3E}">
        <p14:creationId xmlns:p14="http://schemas.microsoft.com/office/powerpoint/2010/main" val="175096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A5CE23-50B1-4409-B41D-0D763390D496}" type="slidenum">
              <a:rPr lang="en-US"/>
              <a:t>5</a:t>
            </a:fld>
            <a:endParaRPr lang="en-US"/>
          </a:p>
        </p:txBody>
      </p:sp>
    </p:spTree>
    <p:extLst>
      <p:ext uri="{BB962C8B-B14F-4D97-AF65-F5344CB8AC3E}">
        <p14:creationId xmlns:p14="http://schemas.microsoft.com/office/powerpoint/2010/main" val="115947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A5CE23-50B1-4409-B41D-0D763390D496}" type="slidenum">
              <a:rPr lang="en-US"/>
              <a:t>6</a:t>
            </a:fld>
            <a:endParaRPr lang="en-US"/>
          </a:p>
        </p:txBody>
      </p:sp>
    </p:spTree>
    <p:extLst>
      <p:ext uri="{BB962C8B-B14F-4D97-AF65-F5344CB8AC3E}">
        <p14:creationId xmlns:p14="http://schemas.microsoft.com/office/powerpoint/2010/main" val="219728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A5CE23-50B1-4409-B41D-0D763390D496}" type="slidenum">
              <a:rPr lang="en-US"/>
              <a:t>7</a:t>
            </a:fld>
            <a:endParaRPr lang="en-US"/>
          </a:p>
        </p:txBody>
      </p:sp>
    </p:spTree>
    <p:extLst>
      <p:ext uri="{BB962C8B-B14F-4D97-AF65-F5344CB8AC3E}">
        <p14:creationId xmlns:p14="http://schemas.microsoft.com/office/powerpoint/2010/main" val="342100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Calibri"/>
            </a:endParaRPr>
          </a:p>
        </p:txBody>
      </p:sp>
      <p:sp>
        <p:nvSpPr>
          <p:cNvPr id="4" name="Slide Number Placeholder 3"/>
          <p:cNvSpPr>
            <a:spLocks noGrp="1"/>
          </p:cNvSpPr>
          <p:nvPr>
            <p:ph type="sldNum" sz="quarter" idx="10"/>
          </p:nvPr>
        </p:nvSpPr>
        <p:spPr/>
        <p:txBody>
          <a:bodyPr/>
          <a:lstStyle/>
          <a:p>
            <a:fld id="{29A5CE23-50B1-4409-B41D-0D763390D496}" type="slidenum">
              <a:rPr lang="en-US"/>
              <a:t>8</a:t>
            </a:fld>
            <a:endParaRPr lang="en-US"/>
          </a:p>
        </p:txBody>
      </p:sp>
    </p:spTree>
    <p:extLst>
      <p:ext uri="{BB962C8B-B14F-4D97-AF65-F5344CB8AC3E}">
        <p14:creationId xmlns:p14="http://schemas.microsoft.com/office/powerpoint/2010/main" val="3243652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A5CE23-50B1-4409-B41D-0D763390D496}" type="slidenum">
              <a:rPr lang="en-US"/>
              <a:t>9</a:t>
            </a:fld>
            <a:endParaRPr lang="en-US"/>
          </a:p>
        </p:txBody>
      </p:sp>
    </p:spTree>
    <p:extLst>
      <p:ext uri="{BB962C8B-B14F-4D97-AF65-F5344CB8AC3E}">
        <p14:creationId xmlns:p14="http://schemas.microsoft.com/office/powerpoint/2010/main" val="221898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7/28/2016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7/28/2016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7/28/2016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7/28/2016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capitol.jpg"/>
          <p:cNvPicPr>
            <a:picLocks noChangeAspect="1"/>
          </p:cNvPicPr>
          <p:nvPr/>
        </p:nvPicPr>
        <p:blipFill>
          <a:blip r:embed="rId3"/>
          <a:stretch>
            <a:fillRect/>
          </a:stretch>
        </p:blipFill>
        <p:spPr>
          <a:xfrm>
            <a:off x="1202811" y="1259171"/>
            <a:ext cx="9228283" cy="4601662"/>
          </a:xfrm>
          <a:prstGeom prst="rect">
            <a:avLst/>
          </a:prstGeom>
        </p:spPr>
      </p:pic>
      <p:sp>
        <p:nvSpPr>
          <p:cNvPr id="2" name="Title 1"/>
          <p:cNvSpPr>
            <a:spLocks noGrp="1"/>
          </p:cNvSpPr>
          <p:nvPr>
            <p:ph type="ctrTitle"/>
          </p:nvPr>
        </p:nvSpPr>
        <p:spPr>
          <a:xfrm>
            <a:off x="1203325" y="1085850"/>
            <a:ext cx="9341523" cy="1849438"/>
          </a:xfrm>
        </p:spPr>
        <p:txBody>
          <a:bodyPr/>
          <a:lstStyle/>
          <a:p>
            <a:r>
              <a:rPr lang="en-US" b="1" dirty="0">
                <a:solidFill>
                  <a:srgbClr val="F2F2F2"/>
                </a:solidFill>
              </a:rPr>
              <a:t>Region V Legislative                   Update</a:t>
            </a:r>
            <a:endParaRPr lang="en-US">
              <a:solidFill>
                <a:srgbClr val="F2F2F2"/>
              </a:solidFill>
              <a:latin typeface="Century Gothic"/>
            </a:endParaRPr>
          </a:p>
        </p:txBody>
      </p:sp>
      <p:sp>
        <p:nvSpPr>
          <p:cNvPr id="3" name="Subtitle 2"/>
          <p:cNvSpPr>
            <a:spLocks noGrp="1"/>
          </p:cNvSpPr>
          <p:nvPr>
            <p:ph type="subTitle" idx="1"/>
          </p:nvPr>
        </p:nvSpPr>
        <p:spPr>
          <a:xfrm>
            <a:off x="1192801" y="3681339"/>
            <a:ext cx="9238724" cy="860425"/>
          </a:xfrm>
        </p:spPr>
        <p:txBody>
          <a:bodyPr/>
          <a:lstStyle/>
          <a:p>
            <a:r>
              <a:rPr lang="EN-US" sz="2000" b="1" dirty="0">
                <a:solidFill>
                  <a:srgbClr val="002060"/>
                </a:solidFill>
              </a:rPr>
              <a:t>Region V Legislative Affairs Director Cheyne Strawn</a:t>
            </a:r>
            <a:endParaRPr lang="EN-US" dirty="0">
              <a:solidFill>
                <a:srgbClr val="002060"/>
              </a:solidFill>
              <a:latin typeface="Century Gothic"/>
            </a:endParaRPr>
          </a:p>
        </p:txBody>
      </p:sp>
      <p:pic>
        <p:nvPicPr>
          <p:cNvPr id="5" name="Picture 4" descr="Untitled-1.jpg"/>
          <p:cNvPicPr>
            <a:picLocks noChangeAspect="1"/>
          </p:cNvPicPr>
          <p:nvPr/>
        </p:nvPicPr>
        <p:blipFill>
          <a:blip r:embed="rId4"/>
          <a:stretch>
            <a:fillRect/>
          </a:stretch>
        </p:blipFill>
        <p:spPr>
          <a:xfrm>
            <a:off x="8378759" y="1323975"/>
            <a:ext cx="1923961" cy="1919161"/>
          </a:xfrm>
          <a:prstGeom prst="rect">
            <a:avLst/>
          </a:prstGeom>
          <a:ln>
            <a:noFill/>
          </a:ln>
          <a:effectLst>
            <a:outerShdw blurRad="292100" dist="139700" dir="2700000" algn="tl" rotWithShape="0">
              <a:srgbClr val="333333">
                <a:alpha val="65000"/>
              </a:srgbClr>
            </a:outerShdw>
          </a:effectLst>
        </p:spPr>
      </p:pic>
      <p:pic>
        <p:nvPicPr>
          <p:cNvPr id="6" name="Picture 5" descr="Region V Logo.png"/>
          <p:cNvPicPr>
            <a:picLocks noChangeAspect="1"/>
          </p:cNvPicPr>
          <p:nvPr/>
        </p:nvPicPr>
        <p:blipFill>
          <a:blip r:embed="rId5"/>
          <a:srcRect l="4386" t="715"/>
          <a:stretch>
            <a:fillRect/>
          </a:stretch>
        </p:blipFill>
        <p:spPr>
          <a:xfrm>
            <a:off x="8546227" y="3590290"/>
            <a:ext cx="1767550" cy="1607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32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93" y="-905579"/>
            <a:ext cx="4764257" cy="2905643"/>
          </a:xfrm>
        </p:spPr>
        <p:txBody>
          <a:bodyPr>
            <a:normAutofit/>
          </a:bodyPr>
          <a:lstStyle/>
          <a:p>
            <a:r>
              <a:rPr lang="en-US" b="1" dirty="0"/>
              <a:t>"The Strawn Report" </a:t>
            </a:r>
            <a:br>
              <a:rPr lang="en-US" dirty="0">
                <a:solidFill>
                  <a:schemeClr val="tx1"/>
                </a:solidFill>
              </a:rPr>
            </a:br>
            <a:r>
              <a:rPr lang="en-US" sz="2000" dirty="0"/>
              <a:t>Your daily dose of up-to-date Legislative Information!</a:t>
            </a:r>
            <a:endParaRPr lang="en-US" dirty="0">
              <a:solidFill>
                <a:srgbClr val="EBEBEB"/>
              </a:solidFill>
              <a:latin typeface="Century Gothic"/>
            </a:endParaRPr>
          </a:p>
        </p:txBody>
      </p:sp>
      <p:pic>
        <p:nvPicPr>
          <p:cNvPr id="5" name="Picture Placeholder 4" descr="leg Cheyne.jpg"/>
          <p:cNvPicPr>
            <a:picLocks noGrp="1" noChangeAspect="1"/>
          </p:cNvPicPr>
          <p:nvPr>
            <p:ph type="pic" idx="1"/>
          </p:nvPr>
        </p:nvPicPr>
        <p:blipFill>
          <a:blip r:embed="rId3"/>
          <a:srcRect l="22140" t="1495" r="14622" b="36"/>
          <a:stretch>
            <a:fillRect/>
          </a:stretch>
        </p:blipFill>
        <p:spPr>
          <a:xfrm>
            <a:off x="6137803" y="1382763"/>
            <a:ext cx="2894957" cy="4501970"/>
          </a:xfrm>
        </p:spPr>
      </p:pic>
      <p:sp>
        <p:nvSpPr>
          <p:cNvPr id="4" name="Text Placeholder 3"/>
          <p:cNvSpPr>
            <a:spLocks noGrp="1"/>
          </p:cNvSpPr>
          <p:nvPr>
            <p:ph type="body" sz="half" idx="2"/>
          </p:nvPr>
        </p:nvSpPr>
        <p:spPr>
          <a:xfrm>
            <a:off x="685478" y="2457450"/>
            <a:ext cx="4999360" cy="2341563"/>
          </a:xfrm>
        </p:spPr>
        <p:txBody>
          <a:bodyPr vert="horz" lIns="91440" tIns="45720" rIns="91440" bIns="45720" rtlCol="0" anchor="t">
            <a:normAutofit fontScale="77500" lnSpcReduction="20000"/>
          </a:bodyPr>
          <a:lstStyle/>
          <a:p>
            <a:r>
              <a:rPr lang="en-US" sz="3200" dirty="0">
                <a:solidFill>
                  <a:srgbClr val="FFFFFF"/>
                </a:solidFill>
              </a:rPr>
              <a:t>A newsletter that allows Region members and members of the public to glance at upcoming legislative events and current Legislative information.</a:t>
            </a:r>
            <a:endParaRPr lang="EN-US" dirty="0">
              <a:solidFill>
                <a:srgbClr val="EF53A5"/>
              </a:solidFill>
              <a:latin typeface="Century Gothic"/>
            </a:endParaRPr>
          </a:p>
        </p:txBody>
      </p:sp>
      <p:pic>
        <p:nvPicPr>
          <p:cNvPr id="6" name="Picture 5" descr="strawn report.PNG"/>
          <p:cNvPicPr>
            <a:picLocks noChangeAspect="1"/>
          </p:cNvPicPr>
          <p:nvPr/>
        </p:nvPicPr>
        <p:blipFill>
          <a:blip r:embed="rId4"/>
          <a:srcRect l="404" t="5911" r="801" b="5275"/>
          <a:stretch>
            <a:fillRect/>
          </a:stretch>
        </p:blipFill>
        <p:spPr>
          <a:xfrm>
            <a:off x="9160190" y="1382763"/>
            <a:ext cx="2895600" cy="4544411"/>
          </a:xfrm>
          <a:prstGeom prst="rect">
            <a:avLst/>
          </a:prstGeom>
        </p:spPr>
      </p:pic>
    </p:spTree>
    <p:extLst>
      <p:ext uri="{BB962C8B-B14F-4D97-AF65-F5344CB8AC3E}">
        <p14:creationId xmlns:p14="http://schemas.microsoft.com/office/powerpoint/2010/main" val="163013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ringfield Nuclear Power Plant in Hot Water.jpg"/>
          <p:cNvPicPr>
            <a:picLocks noChangeAspect="1"/>
          </p:cNvPicPr>
          <p:nvPr/>
        </p:nvPicPr>
        <p:blipFill>
          <a:blip r:embed="rId3"/>
          <a:stretch>
            <a:fillRect/>
          </a:stretch>
        </p:blipFill>
        <p:spPr>
          <a:xfrm>
            <a:off x="876536" y="485775"/>
            <a:ext cx="10457565" cy="5896044"/>
          </a:xfrm>
          <a:prstGeom prst="rect">
            <a:avLst/>
          </a:prstGeom>
        </p:spPr>
      </p:pic>
      <p:sp>
        <p:nvSpPr>
          <p:cNvPr id="2" name="Title 1"/>
          <p:cNvSpPr>
            <a:spLocks noGrp="1"/>
          </p:cNvSpPr>
          <p:nvPr>
            <p:ph type="ctrTitle"/>
          </p:nvPr>
        </p:nvSpPr>
        <p:spPr>
          <a:xfrm>
            <a:off x="1155700" y="2100263"/>
            <a:ext cx="8824913" cy="3146628"/>
          </a:xfrm>
        </p:spPr>
        <p:txBody>
          <a:bodyPr/>
          <a:lstStyle/>
          <a:p>
            <a:br>
              <a:rPr lang="en-US" dirty="0">
                <a:solidFill>
                  <a:schemeClr val="tx1"/>
                </a:solidFill>
              </a:rPr>
            </a:br>
            <a:br>
              <a:rPr lang="en-US" dirty="0">
                <a:solidFill>
                  <a:schemeClr val="tx1"/>
                </a:solidFill>
              </a:rPr>
            </a:br>
            <a:br>
              <a:rPr lang="en-US" dirty="0">
                <a:solidFill>
                  <a:schemeClr val="tx1"/>
                </a:solidFill>
              </a:rPr>
            </a:br>
            <a:r>
              <a:rPr lang="EN-US" b="1" u="sng" dirty="0">
                <a:solidFill>
                  <a:srgbClr val="EBEBEB"/>
                </a:solidFill>
              </a:rPr>
              <a:t>Questions???</a:t>
            </a:r>
            <a:endParaRPr lang="EN-US" b="1" u="sng" dirty="0">
              <a:solidFill>
                <a:schemeClr val="tx1"/>
              </a:solidFill>
            </a:endParaRPr>
          </a:p>
        </p:txBody>
      </p:sp>
      <p:pic>
        <p:nvPicPr>
          <p:cNvPr id="5" name="Picture 4" descr="Mr Burns.jpg"/>
          <p:cNvPicPr>
            <a:picLocks noChangeAspect="1"/>
          </p:cNvPicPr>
          <p:nvPr/>
        </p:nvPicPr>
        <p:blipFill>
          <a:blip r:embed="rId4"/>
          <a:stretch>
            <a:fillRect/>
          </a:stretch>
        </p:blipFill>
        <p:spPr>
          <a:xfrm rot="-780000">
            <a:off x="7410678" y="912522"/>
            <a:ext cx="3409540" cy="2557241"/>
          </a:xfrm>
          <a:prstGeom prst="rect">
            <a:avLst/>
          </a:prstGeom>
          <a:ln>
            <a:noFill/>
          </a:ln>
          <a:effectLst>
            <a:outerShdw blurRad="292100" dist="139700" dir="2700000" algn="tl" rotWithShape="0">
              <a:srgbClr val="333333">
                <a:alpha val="65000"/>
              </a:srgbClr>
            </a:outerShdw>
          </a:effectLst>
        </p:spPr>
      </p:pic>
      <p:pic>
        <p:nvPicPr>
          <p:cNvPr id="4" name="Picture 3" descr="Mr Burns 2.png"/>
          <p:cNvPicPr>
            <a:picLocks noChangeAspect="1"/>
          </p:cNvPicPr>
          <p:nvPr/>
        </p:nvPicPr>
        <p:blipFill>
          <a:blip r:embed="rId5"/>
          <a:stretch>
            <a:fillRect/>
          </a:stretch>
        </p:blipFill>
        <p:spPr>
          <a:xfrm rot="720000">
            <a:off x="1311275" y="1137311"/>
            <a:ext cx="3194495" cy="23980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585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944563"/>
            <a:ext cx="4885918" cy="1379537"/>
          </a:xfrm>
        </p:spPr>
        <p:txBody>
          <a:bodyPr>
            <a:normAutofit fontScale="90000"/>
          </a:bodyPr>
          <a:lstStyle/>
          <a:p>
            <a:r>
              <a:rPr lang="EN-US" b="1" dirty="0"/>
              <a:t> </a:t>
            </a: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r>
              <a:rPr lang="EN-US" b="1" u="sng" dirty="0">
                <a:solidFill>
                  <a:srgbClr val="EBEBEB"/>
                </a:solidFill>
                <a:latin typeface="Century Gothic"/>
              </a:rPr>
              <a:t>AB 1995</a:t>
            </a:r>
            <a:r>
              <a:rPr lang="EN-US" b="1" dirty="0">
                <a:solidFill>
                  <a:srgbClr val="EBEBEB"/>
                </a:solidFill>
                <a:latin typeface="Century Gothic"/>
              </a:rPr>
              <a:t> </a:t>
            </a:r>
            <a:r>
              <a:rPr lang="EN-US" b="1"/>
              <a:t>(Williams) </a:t>
            </a:r>
            <a:r>
              <a:rPr lang="EN-US" dirty="0"/>
              <a:t>    </a:t>
            </a:r>
            <a:br>
              <a:rPr lang="en-US" dirty="0">
                <a:solidFill>
                  <a:schemeClr val="tx1"/>
                </a:solidFill>
              </a:rPr>
            </a:br>
            <a:r>
              <a:rPr lang="EN-US" sz="3200">
                <a:solidFill>
                  <a:srgbClr val="EBEBEB"/>
                </a:solidFill>
                <a:latin typeface="Century Gothic"/>
              </a:rPr>
              <a:t>Homeless Student Shower Access Bill</a:t>
            </a:r>
            <a:endParaRPr lang="EN-US" sz="3200">
              <a:solidFill>
                <a:schemeClr val="tx1"/>
              </a:solidFill>
              <a:latin typeface="Century Gothic"/>
            </a:endParaRPr>
          </a:p>
        </p:txBody>
      </p:sp>
      <p:pic>
        <p:nvPicPr>
          <p:cNvPr id="5" name="Picture Placeholder 4" descr="220px-Das_Williams.jpg"/>
          <p:cNvPicPr>
            <a:picLocks noGrp="1" noChangeAspect="1"/>
          </p:cNvPicPr>
          <p:nvPr>
            <p:ph type="pic" idx="1"/>
          </p:nvPr>
        </p:nvPicPr>
        <p:blipFill>
          <a:blip r:embed="rId3"/>
          <a:srcRect t="2922" b="2922"/>
          <a:stretch>
            <a:fillRect/>
          </a:stretch>
        </p:blipFill>
        <p:spPr>
          <a:xfrm>
            <a:off x="6752748" y="713871"/>
            <a:ext cx="2978627" cy="4399467"/>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676275" y="2364022"/>
            <a:ext cx="4886325" cy="3962166"/>
          </a:xfrm>
        </p:spPr>
        <p:txBody>
          <a:bodyPr vert="horz" lIns="91440" tIns="45720" rIns="91440" bIns="45720" rtlCol="0" anchor="t">
            <a:normAutofit fontScale="62500" lnSpcReduction="20000"/>
          </a:bodyPr>
          <a:lstStyle/>
          <a:p>
            <a:pPr algn="just"/>
            <a:r>
              <a:rPr lang="EN-US" sz="2400" b="1" dirty="0">
                <a:solidFill>
                  <a:srgbClr val="FFFFFF"/>
                </a:solidFill>
                <a:latin typeface="Verdana" charset="0"/>
              </a:rPr>
              <a:t>Problem</a:t>
            </a:r>
            <a:endParaRPr lang="EN-US" sz="2400" b="1" dirty="0">
              <a:solidFill>
                <a:srgbClr val="FFFFFF"/>
              </a:solidFill>
              <a:latin typeface="Verdana"/>
            </a:endParaRPr>
          </a:p>
          <a:p>
            <a:pPr algn="just"/>
            <a:r>
              <a:rPr lang="EN-US" sz="2400" dirty="0">
                <a:solidFill>
                  <a:srgbClr val="FFFFFF"/>
                </a:solidFill>
                <a:latin typeface="Verdana" charset="0"/>
              </a:rPr>
              <a:t>Students without permanent housing may go without showers, basic hygienic products, and other essential services. Students are also less likely to attend class when they do not shower and feel insecure about their physical appearance.</a:t>
            </a:r>
          </a:p>
          <a:p>
            <a:pPr algn="just"/>
            <a:r>
              <a:rPr lang="EN-US" sz="2400" b="1" dirty="0">
                <a:solidFill>
                  <a:srgbClr val="FFFFFF"/>
                </a:solidFill>
                <a:latin typeface="Verdana" charset="0"/>
              </a:rPr>
              <a:t>Solution</a:t>
            </a:r>
          </a:p>
          <a:p>
            <a:pPr algn="just"/>
            <a:r>
              <a:rPr lang="EN-US" sz="2400" dirty="0">
                <a:solidFill>
                  <a:srgbClr val="FFFFFF"/>
                </a:solidFill>
                <a:latin typeface="Verdana" charset="0"/>
              </a:rPr>
              <a:t>AB 1995 will allow any student who has paid fees at a community college, is enrolled in coursework, and is good academic standing to, when facing a housing or financial crisis, use their college’s locker room showering facilities.</a:t>
            </a:r>
          </a:p>
          <a:p>
            <a:pPr algn="just"/>
            <a:endParaRPr lang="EN-US" sz="2000" b="1" dirty="0">
              <a:solidFill>
                <a:srgbClr val="FFFFFF"/>
              </a:solidFill>
              <a:latin typeface="Verdana" charset="0"/>
            </a:endParaRPr>
          </a:p>
          <a:p>
            <a:pPr algn="just"/>
            <a:r>
              <a:rPr lang="EN-US" sz="2000" b="1" u="sng" dirty="0">
                <a:solidFill>
                  <a:srgbClr val="FFFFFF"/>
                </a:solidFill>
                <a:latin typeface="Verdana"/>
              </a:rPr>
              <a:t>Current Bill Location</a:t>
            </a:r>
            <a:r>
              <a:rPr lang="EN-US" sz="2000" b="1" dirty="0">
                <a:solidFill>
                  <a:srgbClr val="FFFFFF"/>
                </a:solidFill>
                <a:latin typeface="Verdana"/>
              </a:rPr>
              <a:t>: </a:t>
            </a:r>
            <a:r>
              <a:rPr lang="EN-US" sz="2000" dirty="0">
                <a:solidFill>
                  <a:srgbClr val="FFFFFF"/>
                </a:solidFill>
                <a:latin typeface="Verdana"/>
              </a:rPr>
              <a:t>As of 6/29/16 bill was re-referred with amendments to Senate Committee on Appropriations.</a:t>
            </a:r>
            <a:endParaRPr lang="EN-US" sz="2000" dirty="0">
              <a:solidFill>
                <a:schemeClr val="tx1"/>
              </a:solidFill>
              <a:latin typeface="Verdana"/>
            </a:endParaRPr>
          </a:p>
        </p:txBody>
      </p:sp>
      <p:sp>
        <p:nvSpPr>
          <p:cNvPr id="3" name="TextBox 2"/>
          <p:cNvSpPr txBox="1"/>
          <p:nvPr/>
        </p:nvSpPr>
        <p:spPr>
          <a:xfrm>
            <a:off x="6752748" y="5257800"/>
            <a:ext cx="2976467" cy="584775"/>
          </a:xfrm>
          <a:prstGeom prst="rect">
            <a:avLst/>
          </a:prstGeom>
        </p:spPr>
        <p:txBody>
          <a:bodyPr rtlCol="0">
            <a:spAutoFit/>
          </a:bodyPr>
          <a:lstStyle/>
          <a:p>
            <a:pPr algn="ctr"/>
            <a:r>
              <a:rPr lang="EN-US" sz="1600" dirty="0"/>
              <a:t>Assemblyman Das Williams</a:t>
            </a:r>
            <a:endParaRPr lang="en-US" sz="1600" dirty="0"/>
          </a:p>
          <a:p>
            <a:pPr algn="ctr"/>
            <a:r>
              <a:rPr lang="EN-US" sz="1600" dirty="0"/>
              <a:t>D-Santa Barbara</a:t>
            </a:r>
          </a:p>
        </p:txBody>
      </p:sp>
    </p:spTree>
    <p:extLst>
      <p:ext uri="{BB962C8B-B14F-4D97-AF65-F5344CB8AC3E}">
        <p14:creationId xmlns:p14="http://schemas.microsoft.com/office/powerpoint/2010/main" val="132112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4" y="1356849"/>
            <a:ext cx="3865562" cy="838284"/>
          </a:xfrm>
        </p:spPr>
        <p:txBody>
          <a:bodyPr>
            <a:normAutofit fontScale="90000"/>
          </a:bodyPr>
          <a:lstStyle/>
          <a:p>
            <a:r>
              <a:rPr lang="EN-US" b="1" u="sng" dirty="0">
                <a:solidFill>
                  <a:srgbClr val="EBEBEB"/>
                </a:solidFill>
                <a:latin typeface="Century Gothic"/>
              </a:rPr>
              <a:t>AB 2766</a:t>
            </a:r>
            <a:r>
              <a:rPr lang="EN-US" b="1" dirty="0">
                <a:solidFill>
                  <a:srgbClr val="EBEBEB"/>
                </a:solidFill>
                <a:latin typeface="Century Gothic"/>
              </a:rPr>
              <a:t> (Lopez)</a:t>
            </a:r>
            <a:br>
              <a:rPr lang="en-US" dirty="0">
                <a:solidFill>
                  <a:schemeClr val="tx1"/>
                </a:solidFill>
                <a:latin typeface="Century Gothic"/>
              </a:rPr>
            </a:br>
            <a:r>
              <a:rPr lang="EN-US" dirty="0">
                <a:solidFill>
                  <a:srgbClr val="EBEBEB"/>
                </a:solidFill>
                <a:latin typeface="Century Gothic"/>
              </a:rPr>
              <a:t>Student Aid Commission Bill</a:t>
            </a:r>
            <a:endParaRPr lang="EN-US" b="1" dirty="0">
              <a:solidFill>
                <a:srgbClr val="EBEBEB"/>
              </a:solidFill>
              <a:latin typeface="Century Gothic"/>
            </a:endParaRPr>
          </a:p>
        </p:txBody>
      </p:sp>
      <p:pic>
        <p:nvPicPr>
          <p:cNvPr id="5" name="Picture Placeholder 4" descr="Patty Lopez.png"/>
          <p:cNvPicPr>
            <a:picLocks noGrp="1" noChangeAspect="1"/>
          </p:cNvPicPr>
          <p:nvPr>
            <p:ph type="pic" idx="1"/>
          </p:nvPr>
        </p:nvPicPr>
        <p:blipFill>
          <a:blip r:embed="rId3"/>
          <a:srcRect l="20701" r="20701"/>
          <a:stretch>
            <a:fillRect/>
          </a:stretch>
        </p:blipFill>
        <p:spPr>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558800" y="2338388"/>
            <a:ext cx="5130800" cy="3971466"/>
          </a:xfrm>
        </p:spPr>
        <p:txBody>
          <a:bodyPr vert="horz" lIns="91440" tIns="45720" rIns="91440" bIns="45720" rtlCol="0" anchor="t">
            <a:normAutofit fontScale="62500" lnSpcReduction="20000"/>
          </a:bodyPr>
          <a:lstStyle/>
          <a:p>
            <a:pPr algn="just"/>
            <a:r>
              <a:rPr lang="EN-US" sz="2400" b="1" dirty="0">
                <a:solidFill>
                  <a:srgbClr val="FFFFFF"/>
                </a:solidFill>
                <a:latin typeface="Verdana" charset="0"/>
              </a:rPr>
              <a:t>Problem</a:t>
            </a:r>
            <a:endParaRPr lang="EN-US" sz="2400" b="1" dirty="0">
              <a:solidFill>
                <a:srgbClr val="FFFFFF"/>
              </a:solidFill>
              <a:latin typeface="Verdana"/>
            </a:endParaRPr>
          </a:p>
          <a:p>
            <a:pPr algn="just"/>
            <a:r>
              <a:rPr lang="EN-US" sz="2400" dirty="0">
                <a:solidFill>
                  <a:srgbClr val="FFFFFF"/>
                </a:solidFill>
                <a:latin typeface="Verdana" charset="0"/>
              </a:rPr>
              <a:t>Each segment of higher education serves a distinct student population as such limiting membership on the commission to two students does not allow for equitable representation of the other student groups.</a:t>
            </a:r>
          </a:p>
          <a:p>
            <a:pPr algn="just"/>
            <a:r>
              <a:rPr lang="EN-US" sz="2400" b="1" dirty="0">
                <a:solidFill>
                  <a:srgbClr val="FFFFFF"/>
                </a:solidFill>
                <a:latin typeface="Verdana" charset="0"/>
              </a:rPr>
              <a:t>Solution</a:t>
            </a:r>
          </a:p>
          <a:p>
            <a:pPr algn="just"/>
            <a:r>
              <a:rPr lang="EN-US" sz="2400" dirty="0">
                <a:solidFill>
                  <a:srgbClr val="FFFFFF"/>
                </a:solidFill>
                <a:latin typeface="Verdana" charset="0"/>
              </a:rPr>
              <a:t>This bill expands the California Student Aid Commission to include two additional student members, so that segments of higher education may be represented equally on the commission.</a:t>
            </a:r>
          </a:p>
          <a:p>
            <a:pPr algn="just"/>
            <a:endParaRPr lang="EN-US" sz="2400" b="1" u="sng" dirty="0">
              <a:solidFill>
                <a:srgbClr val="FFFFFF"/>
              </a:solidFill>
              <a:latin typeface="Verdana" charset="0"/>
            </a:endParaRPr>
          </a:p>
          <a:p>
            <a:pPr algn="just"/>
            <a:r>
              <a:rPr lang="EN-US" sz="2400" b="1" u="sng" dirty="0">
                <a:solidFill>
                  <a:srgbClr val="FFFFFF"/>
                </a:solidFill>
                <a:latin typeface="Verdana"/>
              </a:rPr>
              <a:t>Current Bill Location:</a:t>
            </a:r>
            <a:r>
              <a:rPr lang="EN-US" sz="2400" b="1" dirty="0">
                <a:solidFill>
                  <a:srgbClr val="FFFFFF"/>
                </a:solidFill>
                <a:latin typeface="Verdana"/>
              </a:rPr>
              <a:t> </a:t>
            </a:r>
            <a:r>
              <a:rPr lang="EN-US" sz="2400" dirty="0">
                <a:solidFill>
                  <a:srgbClr val="FFFFFF"/>
                </a:solidFill>
                <a:latin typeface="Verdana"/>
              </a:rPr>
              <a:t>As of 6/21/16 the bill is currently on its third reading and re-referred to Senate Committee on Appropriations.</a:t>
            </a:r>
            <a:endParaRPr lang="EN-US" sz="2400" u="sng" dirty="0">
              <a:solidFill>
                <a:srgbClr val="FFFFFF"/>
              </a:solidFill>
              <a:latin typeface="Verdana"/>
            </a:endParaRPr>
          </a:p>
          <a:p>
            <a:pPr algn="just"/>
            <a:endParaRPr lang="en-US" sz="2400" u="sng" dirty="0">
              <a:solidFill>
                <a:srgbClr val="FFFFFF"/>
              </a:solidFill>
              <a:latin typeface="Verdana"/>
            </a:endParaRPr>
          </a:p>
          <a:p>
            <a:endParaRPr lang="EN-US" dirty="0">
              <a:solidFill>
                <a:srgbClr val="EF53A5"/>
              </a:solidFill>
              <a:latin typeface="Century Gothic"/>
            </a:endParaRPr>
          </a:p>
        </p:txBody>
      </p:sp>
      <p:sp>
        <p:nvSpPr>
          <p:cNvPr id="3" name="TextBox 2"/>
          <p:cNvSpPr txBox="1"/>
          <p:nvPr/>
        </p:nvSpPr>
        <p:spPr>
          <a:xfrm>
            <a:off x="6444435" y="5924550"/>
            <a:ext cx="3431959" cy="646331"/>
          </a:xfrm>
          <a:prstGeom prst="rect">
            <a:avLst/>
          </a:prstGeom>
        </p:spPr>
        <p:txBody>
          <a:bodyPr rtlCol="0">
            <a:spAutoFit/>
          </a:bodyPr>
          <a:lstStyle/>
          <a:p>
            <a:pPr algn="ctr"/>
            <a:r>
              <a:rPr lang="EN-US" dirty="0"/>
              <a:t>Assemblywoman Patty Lopez</a:t>
            </a:r>
            <a:endParaRPr lang="en-US" dirty="0"/>
          </a:p>
          <a:p>
            <a:pPr algn="ctr"/>
            <a:r>
              <a:rPr lang="EN-US"/>
              <a:t>D-San Fernando</a:t>
            </a:r>
          </a:p>
        </p:txBody>
      </p:sp>
    </p:spTree>
    <p:extLst>
      <p:ext uri="{BB962C8B-B14F-4D97-AF65-F5344CB8AC3E}">
        <p14:creationId xmlns:p14="http://schemas.microsoft.com/office/powerpoint/2010/main" val="324876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071" y="2447925"/>
            <a:ext cx="4085542" cy="284163"/>
          </a:xfrm>
        </p:spPr>
        <p:txBody>
          <a:bodyPr>
            <a:normAutofit fontScale="90000"/>
          </a:bodyPr>
          <a:lstStyle/>
          <a:p>
            <a:r>
              <a:rPr lang="EN-US" sz="2400" b="1" u="sng" dirty="0"/>
              <a:t>AB 2822</a:t>
            </a:r>
            <a:r>
              <a:rPr lang="EN-US" sz="2400" b="1" dirty="0"/>
              <a:t> (Chiu)</a:t>
            </a:r>
            <a:br>
              <a:rPr lang="en-US" dirty="0">
                <a:solidFill>
                  <a:schemeClr val="tx1"/>
                </a:solidFill>
              </a:rPr>
            </a:br>
            <a:r>
              <a:rPr lang="EN-US" sz="2400" i="1">
                <a:solidFill>
                  <a:srgbClr val="FFFFFF"/>
                </a:solidFill>
                <a:latin typeface="Century Gothic"/>
              </a:rPr>
              <a:t>Student Financial Aid: Student Success and Support Program: Emergency Student Financial Assistance</a:t>
            </a:r>
          </a:p>
        </p:txBody>
      </p:sp>
      <p:pic>
        <p:nvPicPr>
          <p:cNvPr id="5" name="Picture Placeholder 4" descr="David_Chiu_CA_Assembly_photo.jpg"/>
          <p:cNvPicPr>
            <a:picLocks noGrp="1" noChangeAspect="1"/>
          </p:cNvPicPr>
          <p:nvPr>
            <p:ph type="pic" idx="1"/>
          </p:nvPr>
        </p:nvPicPr>
        <p:blipFill>
          <a:blip r:embed="rId3"/>
          <a:srcRect l="587" r="587"/>
          <a:stretch>
            <a:fillRect/>
          </a:stretch>
        </p:blipFill>
        <p:spPr>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631825" y="2751138"/>
            <a:ext cx="5103813" cy="3557519"/>
          </a:xfrm>
        </p:spPr>
        <p:txBody>
          <a:bodyPr vert="horz" lIns="91440" tIns="45720" rIns="91440" bIns="45720" rtlCol="0" anchor="t">
            <a:normAutofit fontScale="47500" lnSpcReduction="20000"/>
          </a:bodyPr>
          <a:lstStyle/>
          <a:p>
            <a:r>
              <a:rPr lang="EN-US" sz="2800" b="1" dirty="0">
                <a:solidFill>
                  <a:srgbClr val="FFFFFF"/>
                </a:solidFill>
                <a:latin typeface="Calibri"/>
              </a:rPr>
              <a:t>Problem</a:t>
            </a:r>
          </a:p>
          <a:p>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With the soaring costs of college educations, students are continually strapped for cash and often without the resources to cover basic needs such as housing, food and transportation. For many one emergency can derail their goal of obtaining a college degree. The Current financial aid is not flexible enough to respond to the nature of an urgent student crises.</a:t>
            </a:r>
          </a:p>
          <a:p>
            <a:r>
              <a:rPr lang="EN-US" sz="2800" b="1" dirty="0">
                <a:solidFill>
                  <a:srgbClr val="FFFFFF"/>
                </a:solidFill>
                <a:latin typeface="Verdana" panose="020B0604030504040204" pitchFamily="34" charset="0"/>
                <a:ea typeface="Verdana" panose="020B0604030504040204" pitchFamily="34" charset="0"/>
                <a:cs typeface="Verdana" panose="020B0604030504040204" pitchFamily="34" charset="0"/>
              </a:rPr>
              <a:t>Solution</a:t>
            </a:r>
          </a:p>
          <a:p>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This bill would further the ability of Community Colleges to retain students by allowing small grants for students who would otherwise be forced to leave school because of unforeseen financial challenges. This bill provides another tool for California Community Colleges to improve student success and completion.</a:t>
            </a:r>
          </a:p>
          <a:p>
            <a:r>
              <a:rPr lang="EN-US" sz="2800" b="1" u="sng" dirty="0">
                <a:solidFill>
                  <a:srgbClr val="FFFFFF"/>
                </a:solidFill>
                <a:latin typeface="Calibri"/>
              </a:rPr>
              <a:t>Current Bill Location: </a:t>
            </a:r>
            <a:r>
              <a:rPr lang="EN-US" sz="2800" dirty="0">
                <a:solidFill>
                  <a:srgbClr val="FFFFFF"/>
                </a:solidFill>
                <a:latin typeface="Calibri"/>
              </a:rPr>
              <a:t>As of 6/29/16 the bill was referred to Senate Committee on Appropriations.</a:t>
            </a:r>
          </a:p>
        </p:txBody>
      </p:sp>
      <p:sp>
        <p:nvSpPr>
          <p:cNvPr id="6" name="TextBox 5"/>
          <p:cNvSpPr txBox="1"/>
          <p:nvPr/>
        </p:nvSpPr>
        <p:spPr>
          <a:xfrm>
            <a:off x="6626225" y="5848350"/>
            <a:ext cx="3143250" cy="646331"/>
          </a:xfrm>
          <a:prstGeom prst="rect">
            <a:avLst/>
          </a:prstGeom>
        </p:spPr>
        <p:txBody>
          <a:bodyPr rtlCol="0">
            <a:spAutoFit/>
          </a:bodyPr>
          <a:lstStyle/>
          <a:p>
            <a:pPr algn="ctr"/>
            <a:r>
              <a:rPr lang="EN-US" dirty="0"/>
              <a:t>Assemblyman David Chiu</a:t>
            </a:r>
            <a:endParaRPr lang="en-US" dirty="0"/>
          </a:p>
          <a:p>
            <a:pPr algn="ctr"/>
            <a:r>
              <a:rPr lang="EN-US" dirty="0"/>
              <a:t> D-San Francisco </a:t>
            </a:r>
          </a:p>
        </p:txBody>
      </p:sp>
    </p:spTree>
    <p:extLst>
      <p:ext uri="{BB962C8B-B14F-4D97-AF65-F5344CB8AC3E}">
        <p14:creationId xmlns:p14="http://schemas.microsoft.com/office/powerpoint/2010/main" val="1266721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654" y="1933575"/>
            <a:ext cx="4494213" cy="599036"/>
          </a:xfrm>
        </p:spPr>
        <p:txBody>
          <a:bodyPr>
            <a:normAutofit fontScale="90000"/>
          </a:bodyPr>
          <a:lstStyle/>
          <a:p>
            <a:r>
              <a:rPr lang="EN-US" b="1" u="sng" dirty="0"/>
              <a:t>AB 2017</a:t>
            </a:r>
            <a:r>
              <a:rPr lang="EN-US" b="1" dirty="0"/>
              <a:t> (McCarty)</a:t>
            </a:r>
            <a:br>
              <a:rPr lang="en-US" dirty="0">
                <a:solidFill>
                  <a:schemeClr val="tx1"/>
                </a:solidFill>
              </a:rPr>
            </a:br>
            <a:r>
              <a:rPr lang="EN-US" dirty="0">
                <a:solidFill>
                  <a:srgbClr val="EBEBEB"/>
                </a:solidFill>
                <a:latin typeface="Century Gothic"/>
              </a:rPr>
              <a:t>College Mental Health Services Program</a:t>
            </a:r>
            <a:endParaRPr lang="EN-US" b="1" dirty="0">
              <a:solidFill>
                <a:srgbClr val="EBEBEB"/>
              </a:solidFill>
              <a:latin typeface="Century Gothic"/>
            </a:endParaRPr>
          </a:p>
        </p:txBody>
      </p:sp>
      <p:pic>
        <p:nvPicPr>
          <p:cNvPr id="5" name="Picture Placeholder 4" descr="Kevin McCarty.jpg"/>
          <p:cNvPicPr>
            <a:picLocks noGrp="1" noChangeAspect="1"/>
          </p:cNvPicPr>
          <p:nvPr>
            <p:ph type="pic" idx="1"/>
          </p:nvPr>
        </p:nvPicPr>
        <p:blipFill>
          <a:blip r:embed="rId3"/>
          <a:srcRect l="3946" r="3946"/>
          <a:stretch>
            <a:fillRect/>
          </a:stretch>
        </p:blipFill>
        <p:spPr>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574675" y="2502047"/>
            <a:ext cx="5091113" cy="3792391"/>
          </a:xfrm>
        </p:spPr>
        <p:txBody>
          <a:bodyPr vert="horz" lIns="91440" tIns="45720" rIns="91440" bIns="45720" rtlCol="0" anchor="t">
            <a:normAutofit fontScale="62500" lnSpcReduction="20000"/>
          </a:bodyPr>
          <a:lstStyle/>
          <a:p>
            <a:r>
              <a:rPr lang="EN-US" sz="2400" b="1" dirty="0">
                <a:solidFill>
                  <a:srgbClr val="FFFFFF"/>
                </a:solidFill>
                <a:latin typeface="Calibri"/>
              </a:rPr>
              <a:t>Problem</a:t>
            </a:r>
          </a:p>
          <a:p>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Access to mental health services on public college campuses varies by systems, with some offering direct access to services and others with no mental health services at all. Considering the growing number of students seeking counseling, there is an even greater need to support effective mental health services. </a:t>
            </a:r>
          </a:p>
          <a:p>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Solution</a:t>
            </a:r>
          </a:p>
          <a:p>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This bill would establish a College Mental Health Services Trust to fund competitive grants for higher education institutions, each grant would require a dollar to dollar match by the partner college, each grant would not exceed $5 million per campus in trust funds. </a:t>
            </a:r>
            <a:endPar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r>
              <a:rPr lang="EN-US" sz="2400" b="1" u="sng" dirty="0">
                <a:solidFill>
                  <a:srgbClr val="FFFFFF"/>
                </a:solidFill>
                <a:latin typeface="Calibri"/>
              </a:rPr>
              <a:t>Current Bill Location:</a:t>
            </a:r>
            <a:r>
              <a:rPr lang="EN-US" sz="2400" b="1" dirty="0">
                <a:solidFill>
                  <a:srgbClr val="FFFFFF"/>
                </a:solidFill>
                <a:latin typeface="Calibri"/>
              </a:rPr>
              <a:t> </a:t>
            </a:r>
            <a:r>
              <a:rPr lang="EN-US" sz="2400" dirty="0">
                <a:solidFill>
                  <a:srgbClr val="FFFFFF"/>
                </a:solidFill>
                <a:latin typeface="Calibri"/>
              </a:rPr>
              <a:t>As of 6/29/16 the bill has been referred to Senate Committee on Appropriations.</a:t>
            </a:r>
          </a:p>
        </p:txBody>
      </p:sp>
      <p:sp>
        <p:nvSpPr>
          <p:cNvPr id="6" name="TextBox 5"/>
          <p:cNvSpPr txBox="1"/>
          <p:nvPr/>
        </p:nvSpPr>
        <p:spPr>
          <a:xfrm>
            <a:off x="6350850" y="5800725"/>
            <a:ext cx="3613516" cy="646112"/>
          </a:xfrm>
          <a:prstGeom prst="rect">
            <a:avLst/>
          </a:prstGeom>
        </p:spPr>
        <p:txBody>
          <a:bodyPr rtlCol="0">
            <a:spAutoFit/>
          </a:bodyPr>
          <a:lstStyle/>
          <a:p>
            <a:pPr algn="ctr"/>
            <a:r>
              <a:rPr lang="EN-US" dirty="0"/>
              <a:t>Assemblyman Kevin McCarty D-Sacramento</a:t>
            </a:r>
            <a:endParaRPr lang="EN-US"/>
          </a:p>
        </p:txBody>
      </p:sp>
    </p:spTree>
    <p:extLst>
      <p:ext uri="{BB962C8B-B14F-4D97-AF65-F5344CB8AC3E}">
        <p14:creationId xmlns:p14="http://schemas.microsoft.com/office/powerpoint/2010/main" val="106778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89" y="400050"/>
            <a:ext cx="3865134" cy="1735667"/>
          </a:xfrm>
        </p:spPr>
        <p:txBody>
          <a:bodyPr>
            <a:normAutofit fontScale="90000"/>
          </a:bodyPr>
          <a:lstStyle/>
          <a:p>
            <a:r>
              <a:rPr lang="EN-US" b="1" u="sng" dirty="0"/>
              <a:t>AB 2009</a:t>
            </a:r>
            <a:r>
              <a:rPr lang="EN-US" b="1"/>
              <a:t> </a:t>
            </a:r>
            <a:r>
              <a:rPr lang="EN-US" b="1" dirty="0"/>
              <a:t>(Lopez)</a:t>
            </a:r>
            <a:br>
              <a:rPr lang="en-US" dirty="0">
                <a:solidFill>
                  <a:schemeClr val="tx1"/>
                </a:solidFill>
              </a:rPr>
            </a:br>
            <a:r>
              <a:rPr lang="EN-US">
                <a:solidFill>
                  <a:srgbClr val="EBEBEB"/>
                </a:solidFill>
                <a:latin typeface="Century Gothic"/>
              </a:rPr>
              <a:t>Dreamer Resource Liaisons</a:t>
            </a:r>
            <a:endParaRPr lang="EN-US" b="1">
              <a:solidFill>
                <a:srgbClr val="EBEBEB"/>
              </a:solidFill>
              <a:latin typeface="Century Gothic"/>
            </a:endParaRPr>
          </a:p>
        </p:txBody>
      </p:sp>
      <p:pic>
        <p:nvPicPr>
          <p:cNvPr id="5" name="Picture Placeholder 4" descr="Patty Lopez.png"/>
          <p:cNvPicPr>
            <a:picLocks noGrp="1" noChangeAspect="1"/>
          </p:cNvPicPr>
          <p:nvPr>
            <p:ph type="pic" idx="1"/>
          </p:nvPr>
        </p:nvPicPr>
        <p:blipFill>
          <a:blip r:embed="rId3"/>
          <a:srcRect l="20701" r="20701"/>
          <a:stretch>
            <a:fillRect/>
          </a:stretch>
        </p:blipFill>
        <p:spPr>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485775" y="2171700"/>
            <a:ext cx="5249863" cy="4031305"/>
          </a:xfrm>
        </p:spPr>
        <p:txBody>
          <a:bodyPr vert="horz" lIns="91440" tIns="45720" rIns="91440" bIns="45720" rtlCol="0" anchor="t">
            <a:normAutofit/>
          </a:bodyPr>
          <a:lstStyle/>
          <a:p>
            <a:r>
              <a:rPr lang="EN-US" b="1" dirty="0">
                <a:solidFill>
                  <a:srgbClr val="FFFFFF"/>
                </a:solidFill>
              </a:rPr>
              <a:t>Problem</a:t>
            </a:r>
            <a:endParaRPr lang="EN-US" b="1" dirty="0">
              <a:solidFill>
                <a:srgbClr val="FFFFFF"/>
              </a:solidFill>
              <a:latin typeface="Century Gothic"/>
            </a:endParaRPr>
          </a:p>
          <a:p>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Undocumented students in the community college system are navigating the system without proper support on centralized location on the campus. </a:t>
            </a:r>
          </a:p>
          <a:p>
            <a:r>
              <a:rPr lang="EN-US" b="1" dirty="0">
                <a:solidFill>
                  <a:srgbClr val="FFFFFF"/>
                </a:solidFill>
                <a:latin typeface="Verdana" panose="020B0604030504040204" pitchFamily="34" charset="0"/>
                <a:ea typeface="Verdana" panose="020B0604030504040204" pitchFamily="34" charset="0"/>
                <a:cs typeface="Verdana" panose="020B0604030504040204" pitchFamily="34" charset="0"/>
              </a:rPr>
              <a:t>Solution</a:t>
            </a:r>
          </a:p>
          <a:p>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Will require the community colleges and the CSUs to designate a Dream Resource Liaison on each of their respective campuses to aid undocumented students realize their academic endeavors. The bill will also encourage the aforementioned institutions to establish Dream Resource Centers and would authorize the centers to provide specified support services.</a:t>
            </a:r>
          </a:p>
          <a:p>
            <a:r>
              <a:rPr lang="EN-US" b="1" u="sng" dirty="0">
                <a:solidFill>
                  <a:srgbClr val="FFFFFF"/>
                </a:solidFill>
                <a:latin typeface="Verdana" panose="020B0604030504040204" pitchFamily="34" charset="0"/>
                <a:ea typeface="Verdana" panose="020B0604030504040204" pitchFamily="34" charset="0"/>
                <a:cs typeface="Verdana" panose="020B0604030504040204" pitchFamily="34" charset="0"/>
              </a:rPr>
              <a:t>Current Bill Location:</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 As of 6/22/16 the bill has been referred to Senate Committee on Appropriations.</a:t>
            </a:r>
          </a:p>
          <a:p>
            <a:endParaRPr lang="EN-US" b="1" u="sng" dirty="0">
              <a:solidFill>
                <a:srgbClr val="FFFFFF"/>
              </a:solidFill>
            </a:endParaRPr>
          </a:p>
          <a:p>
            <a:endParaRPr lang="EN-US" dirty="0">
              <a:solidFill>
                <a:srgbClr val="737373"/>
              </a:solidFill>
            </a:endParaRPr>
          </a:p>
        </p:txBody>
      </p:sp>
      <p:sp>
        <p:nvSpPr>
          <p:cNvPr id="6" name="TextBox 5"/>
          <p:cNvSpPr txBox="1"/>
          <p:nvPr/>
        </p:nvSpPr>
        <p:spPr>
          <a:xfrm>
            <a:off x="6659769" y="5867400"/>
            <a:ext cx="2743200" cy="369332"/>
          </a:xfrm>
          <a:prstGeom prst="rect">
            <a:avLst/>
          </a:prstGeom>
        </p:spPr>
        <p:txBody>
          <a:bodyPr rtlCol="0">
            <a:spAutoFit/>
          </a:bodyPr>
          <a:lstStyle/>
          <a:p>
            <a:pPr algn="ctr"/>
            <a:endParaRPr lang="EN-US" dirty="0"/>
          </a:p>
        </p:txBody>
      </p:sp>
      <p:sp>
        <p:nvSpPr>
          <p:cNvPr id="7" name="TextBox 6"/>
          <p:cNvSpPr txBox="1"/>
          <p:nvPr/>
        </p:nvSpPr>
        <p:spPr>
          <a:xfrm>
            <a:off x="6439510" y="5762625"/>
            <a:ext cx="3431959" cy="646331"/>
          </a:xfrm>
          <a:prstGeom prst="rect">
            <a:avLst/>
          </a:prstGeom>
        </p:spPr>
        <p:txBody>
          <a:bodyPr rtlCol="0">
            <a:spAutoFit/>
          </a:bodyPr>
          <a:lstStyle/>
          <a:p>
            <a:pPr algn="ctr"/>
            <a:r>
              <a:rPr lang="EN-US" dirty="0"/>
              <a:t>Assemblywoman Patty Lopez</a:t>
            </a:r>
            <a:endParaRPr lang="en-US" dirty="0"/>
          </a:p>
          <a:p>
            <a:pPr algn="ctr"/>
            <a:r>
              <a:rPr lang="EN-US"/>
              <a:t>D-San Fernando</a:t>
            </a:r>
          </a:p>
        </p:txBody>
      </p:sp>
    </p:spTree>
    <p:extLst>
      <p:ext uri="{BB962C8B-B14F-4D97-AF65-F5344CB8AC3E}">
        <p14:creationId xmlns:p14="http://schemas.microsoft.com/office/powerpoint/2010/main" val="264201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071" y="771525"/>
            <a:ext cx="4364220" cy="1735137"/>
          </a:xfrm>
        </p:spPr>
        <p:txBody>
          <a:bodyPr>
            <a:normAutofit fontScale="90000"/>
          </a:bodyPr>
          <a:lstStyle/>
          <a:p>
            <a:r>
              <a:rPr lang="EN-US" b="1" u="sng" dirty="0">
                <a:solidFill>
                  <a:srgbClr val="EBEBEB"/>
                </a:solidFill>
              </a:rPr>
              <a:t>AB 1721</a:t>
            </a:r>
            <a:r>
              <a:rPr lang="EN-US" b="1">
                <a:solidFill>
                  <a:srgbClr val="EBEBEB"/>
                </a:solidFill>
              </a:rPr>
              <a:t> (Medina)</a:t>
            </a:r>
            <a:br>
              <a:rPr lang="en-US" dirty="0">
                <a:solidFill>
                  <a:schemeClr val="tx1"/>
                </a:solidFill>
              </a:rPr>
            </a:br>
            <a:r>
              <a:rPr lang="EN-US">
                <a:solidFill>
                  <a:srgbClr val="EBEBEB"/>
                </a:solidFill>
                <a:latin typeface="Century Gothic"/>
              </a:rPr>
              <a:t>Student Financial Aid: Cal Grant Program</a:t>
            </a:r>
            <a:endParaRPr lang="EN-US" b="1">
              <a:solidFill>
                <a:srgbClr val="EBEBEB"/>
              </a:solidFill>
              <a:latin typeface="Century Gothic"/>
            </a:endParaRPr>
          </a:p>
        </p:txBody>
      </p:sp>
      <p:pic>
        <p:nvPicPr>
          <p:cNvPr id="5" name="Picture Placeholder 4" descr="Medina_headshot.jpg"/>
          <p:cNvPicPr>
            <a:picLocks noGrp="1" noChangeAspect="1"/>
          </p:cNvPicPr>
          <p:nvPr>
            <p:ph type="pic" idx="1"/>
          </p:nvPr>
        </p:nvPicPr>
        <p:blipFill>
          <a:blip r:embed="rId3"/>
          <a:srcRect l="7485" r="7485"/>
          <a:stretch>
            <a:fillRect/>
          </a:stretch>
        </p:blipFill>
        <p:spPr>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542925" y="2505075"/>
            <a:ext cx="5059251" cy="3752879"/>
          </a:xfrm>
        </p:spPr>
        <p:txBody>
          <a:bodyPr vert="horz" lIns="91440" tIns="45720" rIns="91440" bIns="45720" rtlCol="0" anchor="t">
            <a:normAutofit fontScale="62500" lnSpcReduction="20000"/>
          </a:bodyPr>
          <a:lstStyle/>
          <a:p>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Problem</a:t>
            </a:r>
          </a:p>
          <a:p>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Despite comprising ⅔ of the undergraduate higher education population in California, community college students only receive 6% of the resources distributed by Cal grants. At the same time community college students are more likely to be socio-economically disadvantaged, undocumented, retraining adults, or the first in their family to attend college.</a:t>
            </a:r>
          </a:p>
          <a:p>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Solution</a:t>
            </a:r>
          </a:p>
          <a:p>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This bills increases the number of competitive Cal Grants and ensures access for the neediest students by reserving 19,000 of these awards for California Community College Students.</a:t>
            </a:r>
          </a:p>
          <a:p>
            <a:r>
              <a:rPr lang="EN-US" sz="2400" b="1" u="sng" dirty="0">
                <a:solidFill>
                  <a:srgbClr val="FFFFFF"/>
                </a:solidFill>
                <a:latin typeface="Calibri"/>
              </a:rPr>
              <a:t>Current Bill Location:</a:t>
            </a:r>
            <a:r>
              <a:rPr lang="EN-US" sz="2400" b="1" dirty="0">
                <a:solidFill>
                  <a:srgbClr val="FFFFFF"/>
                </a:solidFill>
                <a:latin typeface="Calibri"/>
              </a:rPr>
              <a:t> </a:t>
            </a:r>
            <a:r>
              <a:rPr lang="EN-US" sz="2400" dirty="0">
                <a:solidFill>
                  <a:srgbClr val="FFFFFF"/>
                </a:solidFill>
                <a:latin typeface="Calibri"/>
              </a:rPr>
              <a:t>As of 6/29/16 the bill has been referred to Senate Committee on Appropriations.</a:t>
            </a:r>
            <a:endParaRPr lang="en-US" sz="2400" dirty="0">
              <a:solidFill>
                <a:srgbClr val="FFFFFF"/>
              </a:solidFill>
              <a:latin typeface="Calibri"/>
            </a:endParaRPr>
          </a:p>
          <a:p>
            <a:endParaRPr lang="EN-US" sz="1100" dirty="0">
              <a:solidFill>
                <a:srgbClr val="737373"/>
              </a:solidFill>
              <a:latin typeface="Calibri"/>
            </a:endParaRPr>
          </a:p>
        </p:txBody>
      </p:sp>
      <p:sp>
        <p:nvSpPr>
          <p:cNvPr id="6" name="TextBox 5"/>
          <p:cNvSpPr txBox="1"/>
          <p:nvPr/>
        </p:nvSpPr>
        <p:spPr>
          <a:xfrm>
            <a:off x="6552797" y="5743575"/>
            <a:ext cx="3213430" cy="646331"/>
          </a:xfrm>
          <a:prstGeom prst="rect">
            <a:avLst/>
          </a:prstGeom>
        </p:spPr>
        <p:txBody>
          <a:bodyPr rtlCol="0">
            <a:spAutoFit/>
          </a:bodyPr>
          <a:lstStyle/>
          <a:p>
            <a:pPr algn="ctr"/>
            <a:r>
              <a:rPr lang="EN-US" dirty="0"/>
              <a:t>Assemblyman Jose Medina</a:t>
            </a:r>
            <a:endParaRPr lang="en-US" dirty="0"/>
          </a:p>
          <a:p>
            <a:pPr algn="ctr"/>
            <a:r>
              <a:rPr lang="EN-US"/>
              <a:t>D-Riverside</a:t>
            </a:r>
          </a:p>
        </p:txBody>
      </p:sp>
    </p:spTree>
    <p:extLst>
      <p:ext uri="{BB962C8B-B14F-4D97-AF65-F5344CB8AC3E}">
        <p14:creationId xmlns:p14="http://schemas.microsoft.com/office/powerpoint/2010/main" val="134386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89" y="838200"/>
            <a:ext cx="4433704" cy="1735137"/>
          </a:xfrm>
        </p:spPr>
        <p:txBody>
          <a:bodyPr>
            <a:normAutofit fontScale="90000"/>
          </a:bodyPr>
          <a:lstStyle/>
          <a:p>
            <a:r>
              <a:rPr lang="EN-US" b="1" u="sng" dirty="0">
                <a:solidFill>
                  <a:srgbClr val="EBEBEB"/>
                </a:solidFill>
              </a:rPr>
              <a:t>AB 2069</a:t>
            </a:r>
            <a:r>
              <a:rPr lang="EN-US" b="1" dirty="0">
                <a:solidFill>
                  <a:srgbClr val="EBEBEB"/>
                </a:solidFill>
              </a:rPr>
              <a:t> (Medina)</a:t>
            </a:r>
            <a:br>
              <a:rPr lang="en-US" dirty="0">
                <a:solidFill>
                  <a:schemeClr val="tx1"/>
                </a:solidFill>
              </a:rPr>
            </a:br>
            <a:r>
              <a:rPr lang="EN-US" dirty="0">
                <a:solidFill>
                  <a:srgbClr val="EBEBEB"/>
                </a:solidFill>
                <a:latin typeface="Century Gothic"/>
              </a:rPr>
              <a:t>Part Time Faculty Hours</a:t>
            </a:r>
            <a:br>
              <a:rPr lang="en-US" dirty="0">
                <a:solidFill>
                  <a:schemeClr val="tx1"/>
                </a:solidFill>
                <a:latin typeface="Century Gothic"/>
              </a:rPr>
            </a:br>
            <a:endParaRPr lang="EN-US" b="1" dirty="0">
              <a:solidFill>
                <a:schemeClr val="tx1"/>
              </a:solidFill>
              <a:latin typeface="Century Gothic"/>
            </a:endParaRPr>
          </a:p>
        </p:txBody>
      </p:sp>
      <p:pic>
        <p:nvPicPr>
          <p:cNvPr id="5" name="Picture Placeholder 4" descr="Medina_headshot.jpg"/>
          <p:cNvPicPr>
            <a:picLocks noGrp="1" noChangeAspect="1"/>
          </p:cNvPicPr>
          <p:nvPr>
            <p:ph type="pic" idx="1"/>
          </p:nvPr>
        </p:nvPicPr>
        <p:blipFill>
          <a:blip r:embed="rId3"/>
          <a:srcRect l="7485" r="7485"/>
          <a:stretch>
            <a:fillRect/>
          </a:stretch>
        </p:blipFill>
        <p:spPr>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529561" y="2124075"/>
            <a:ext cx="5171152" cy="4090988"/>
          </a:xfrm>
        </p:spPr>
        <p:txBody>
          <a:bodyPr vert="horz" lIns="91440" tIns="45720" rIns="91440" bIns="45720" rtlCol="0" anchor="t">
            <a:normAutofit fontScale="85000" lnSpcReduction="20000"/>
          </a:bodyPr>
          <a:lstStyle/>
          <a:p>
            <a:r>
              <a:rPr lang="EN-US" sz="2000" b="1" dirty="0">
                <a:solidFill>
                  <a:srgbClr val="FFFFFF"/>
                </a:solidFill>
                <a:latin typeface="Verdana" panose="020B0604030504040204" pitchFamily="34" charset="0"/>
                <a:ea typeface="Verdana" panose="020B0604030504040204" pitchFamily="34" charset="0"/>
                <a:cs typeface="Verdana" panose="020B0604030504040204" pitchFamily="34" charset="0"/>
              </a:rPr>
              <a:t>Problem</a:t>
            </a:r>
          </a:p>
          <a:p>
            <a:r>
              <a:rPr 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Given the importance of office hours in student performance, and the significant proportion of classes taught by part-time faculty, this metric should be included in the Student Success Scorecard.</a:t>
            </a:r>
          </a:p>
          <a:p>
            <a:r>
              <a:rPr lang="EN-US" sz="2000" b="1" dirty="0">
                <a:solidFill>
                  <a:srgbClr val="FFFFFF"/>
                </a:solidFill>
                <a:latin typeface="Verdana" panose="020B0604030504040204" pitchFamily="34" charset="0"/>
                <a:ea typeface="Verdana" panose="020B0604030504040204" pitchFamily="34" charset="0"/>
                <a:cs typeface="Verdana" panose="020B0604030504040204" pitchFamily="34" charset="0"/>
              </a:rPr>
              <a:t>Solution</a:t>
            </a:r>
          </a:p>
          <a:p>
            <a:r>
              <a:rPr 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This bill expands the metrics to be reported in order to evaluate the effectiveness of matriculation services at the California Community Colleges to include the annual ratio of paid part-time faculty hours per part-time faculty full-time equivalent.</a:t>
            </a:r>
          </a:p>
          <a:p>
            <a:r>
              <a:rPr lang="EN-US" sz="2000" b="1" u="sng" dirty="0">
                <a:solidFill>
                  <a:srgbClr val="FFFFFF"/>
                </a:solidFill>
                <a:latin typeface="Verdana" panose="020B0604030504040204" pitchFamily="34" charset="0"/>
                <a:ea typeface="Verdana" panose="020B0604030504040204" pitchFamily="34" charset="0"/>
                <a:cs typeface="Verdana" panose="020B0604030504040204" pitchFamily="34" charset="0"/>
              </a:rPr>
              <a:t>Current Bill Location:</a:t>
            </a:r>
            <a:r>
              <a:rPr 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 As of 6/15/16 the bill has been referred to Senate Committee on Appropriations.</a:t>
            </a:r>
          </a:p>
        </p:txBody>
      </p:sp>
      <p:sp>
        <p:nvSpPr>
          <p:cNvPr id="6" name="TextBox 5"/>
          <p:cNvSpPr txBox="1"/>
          <p:nvPr/>
        </p:nvSpPr>
        <p:spPr>
          <a:xfrm>
            <a:off x="6382738" y="5734050"/>
            <a:ext cx="3553287" cy="646331"/>
          </a:xfrm>
          <a:prstGeom prst="rect">
            <a:avLst/>
          </a:prstGeom>
        </p:spPr>
        <p:txBody>
          <a:bodyPr rtlCol="0">
            <a:spAutoFit/>
          </a:bodyPr>
          <a:lstStyle/>
          <a:p>
            <a:pPr algn="ctr"/>
            <a:r>
              <a:rPr lang="EN-US" dirty="0"/>
              <a:t>Assemblyman Jose Medina</a:t>
            </a:r>
            <a:endParaRPr lang="en-US" dirty="0"/>
          </a:p>
          <a:p>
            <a:pPr algn="ctr"/>
            <a:r>
              <a:rPr lang="EN-US"/>
              <a:t>D-Riverside</a:t>
            </a:r>
          </a:p>
        </p:txBody>
      </p:sp>
    </p:spTree>
    <p:extLst>
      <p:ext uri="{BB962C8B-B14F-4D97-AF65-F5344CB8AC3E}">
        <p14:creationId xmlns:p14="http://schemas.microsoft.com/office/powerpoint/2010/main" val="27204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BEBEB"/>
                </a:solidFill>
              </a:rPr>
              <a:t>Advocacy at the Capitol: Region V</a:t>
            </a:r>
            <a:endParaRPr lang="en-US">
              <a:solidFill>
                <a:srgbClr val="EBEBEB"/>
              </a:solidFill>
            </a:endParaRPr>
          </a:p>
        </p:txBody>
      </p:sp>
      <p:sp>
        <p:nvSpPr>
          <p:cNvPr id="3" name="Text Placeholder 2"/>
          <p:cNvSpPr>
            <a:spLocks noGrp="1"/>
          </p:cNvSpPr>
          <p:nvPr>
            <p:ph type="body" idx="1"/>
          </p:nvPr>
        </p:nvSpPr>
        <p:spPr>
          <a:xfrm>
            <a:off x="1104698" y="4715363"/>
            <a:ext cx="2781979" cy="976312"/>
          </a:xfrm>
        </p:spPr>
        <p:txBody>
          <a:bodyPr/>
          <a:lstStyle/>
          <a:p>
            <a:r>
              <a:rPr lang="EN-US" dirty="0"/>
              <a:t>Region V with Assemblyman Devon Mathis</a:t>
            </a:r>
            <a:endParaRPr lang="en-US"/>
          </a:p>
        </p:txBody>
      </p:sp>
      <p:pic>
        <p:nvPicPr>
          <p:cNvPr id="12" name="Picture Placeholder 11" descr="lobby day 3.2.jpg"/>
          <p:cNvPicPr>
            <a:picLocks noGrp="1" noChangeAspect="1"/>
          </p:cNvPicPr>
          <p:nvPr>
            <p:ph type="pic" idx="15"/>
          </p:nvPr>
        </p:nvPicPr>
        <p:blipFill>
          <a:blip r:embed="rId3"/>
          <a:srcRect t="10551" b="10551"/>
          <a:stretch>
            <a:fillRect/>
          </a:stretch>
        </p:blipFill>
        <p:spPr>
          <a:xfrm>
            <a:off x="473112" y="2318228"/>
            <a:ext cx="3570164" cy="2111549"/>
          </a:xfrm>
        </p:spPr>
      </p:pic>
      <p:sp>
        <p:nvSpPr>
          <p:cNvPr id="6" name="Text Placeholder 5"/>
          <p:cNvSpPr>
            <a:spLocks noGrp="1"/>
          </p:cNvSpPr>
          <p:nvPr>
            <p:ph type="body" sz="quarter" idx="3"/>
          </p:nvPr>
        </p:nvSpPr>
        <p:spPr>
          <a:xfrm>
            <a:off x="4875910" y="5115756"/>
            <a:ext cx="2596195" cy="576262"/>
          </a:xfrm>
        </p:spPr>
        <p:txBody>
          <a:bodyPr/>
          <a:lstStyle/>
          <a:p>
            <a:r>
              <a:rPr lang="EN-US" dirty="0">
                <a:solidFill>
                  <a:srgbClr val="EF53A5"/>
                </a:solidFill>
              </a:rPr>
              <a:t>Region V with Senator Andy Vidak</a:t>
            </a:r>
            <a:endParaRPr lang="en-US" dirty="0">
              <a:solidFill>
                <a:srgbClr val="EF53A5"/>
              </a:solidFill>
            </a:endParaRPr>
          </a:p>
        </p:txBody>
      </p:sp>
      <p:pic>
        <p:nvPicPr>
          <p:cNvPr id="13" name="Picture Placeholder 12" descr="lobby day 4.jpg"/>
          <p:cNvPicPr>
            <a:picLocks noGrp="1" noChangeAspect="1"/>
          </p:cNvPicPr>
          <p:nvPr>
            <p:ph type="pic" idx="21"/>
          </p:nvPr>
        </p:nvPicPr>
        <p:blipFill>
          <a:blip r:embed="rId4"/>
          <a:srcRect t="20413" b="20413"/>
          <a:stretch>
            <a:fillRect/>
          </a:stretch>
        </p:blipFill>
        <p:spPr>
          <a:xfrm>
            <a:off x="4286250" y="2303463"/>
            <a:ext cx="3584575" cy="2125689"/>
          </a:xfrm>
        </p:spPr>
      </p:pic>
      <p:sp>
        <p:nvSpPr>
          <p:cNvPr id="9" name="Text Placeholder 8"/>
          <p:cNvSpPr>
            <a:spLocks noGrp="1"/>
          </p:cNvSpPr>
          <p:nvPr>
            <p:ph type="body" sz="quarter" idx="13"/>
          </p:nvPr>
        </p:nvSpPr>
        <p:spPr>
          <a:xfrm>
            <a:off x="7970970" y="5105745"/>
            <a:ext cx="3051095" cy="576262"/>
          </a:xfrm>
        </p:spPr>
        <p:txBody>
          <a:bodyPr/>
          <a:lstStyle/>
          <a:p>
            <a:r>
              <a:rPr lang="EN-US" dirty="0">
                <a:solidFill>
                  <a:srgbClr val="EF53A5"/>
                </a:solidFill>
              </a:rPr>
              <a:t>Region V ready to testify on behalf of AB 1995</a:t>
            </a:r>
            <a:endParaRPr lang="en-US">
              <a:solidFill>
                <a:srgbClr val="EF53A5"/>
              </a:solidFill>
            </a:endParaRPr>
          </a:p>
        </p:txBody>
      </p:sp>
      <p:pic>
        <p:nvPicPr>
          <p:cNvPr id="16" name="Picture Placeholder 15" descr="Lobby Day 7.jpg"/>
          <p:cNvPicPr>
            <a:picLocks noGrp="1" noChangeAspect="1"/>
          </p:cNvPicPr>
          <p:nvPr>
            <p:ph type="pic" idx="22"/>
          </p:nvPr>
        </p:nvPicPr>
        <p:blipFill>
          <a:blip r:embed="rId5"/>
          <a:srcRect t="20413" b="20413"/>
          <a:stretch>
            <a:fillRect/>
          </a:stretch>
        </p:blipFill>
        <p:spPr>
          <a:xfrm>
            <a:off x="8018586" y="2303463"/>
            <a:ext cx="3506617" cy="2136775"/>
          </a:xfrm>
        </p:spPr>
      </p:pic>
    </p:spTree>
    <p:extLst>
      <p:ext uri="{BB962C8B-B14F-4D97-AF65-F5344CB8AC3E}">
        <p14:creationId xmlns:p14="http://schemas.microsoft.com/office/powerpoint/2010/main" val="20607604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TF00001243</Template>
  <TotalTime>5</TotalTime>
  <Words>684</Words>
  <Application>Microsoft Office PowerPoint</Application>
  <PresentationFormat>Widescreen</PresentationFormat>
  <Paragraphs>77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Verdana</vt:lpstr>
      <vt:lpstr>Wingdings 3</vt:lpstr>
      <vt:lpstr>Ion Boardroom</vt:lpstr>
      <vt:lpstr>Region V Legislative                   Update</vt:lpstr>
      <vt:lpstr>                    AB 1995 (Williams)      Homeless Student Shower Access Bill</vt:lpstr>
      <vt:lpstr>AB 2766 (Lopez) Student Aid Commission Bill</vt:lpstr>
      <vt:lpstr>AB 2822 (Chiu) Student Financial Aid: Student Success and Support Program: Emergency Student Financial Assistance</vt:lpstr>
      <vt:lpstr>AB 2017 (McCarty) College Mental Health Services Program</vt:lpstr>
      <vt:lpstr>AB 2009 (Lopez) Dreamer Resource Liaisons</vt:lpstr>
      <vt:lpstr>AB 1721 (Medina) Student Financial Aid: Cal Grant Program</vt:lpstr>
      <vt:lpstr>AB 2069 (Medina) Part Time Faculty Hours </vt:lpstr>
      <vt:lpstr>Advocacy at the Capitol: Region V</vt:lpstr>
      <vt:lpstr>"The Strawn Report"  Your daily dose of up-to-date Legislative Information!</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Cheyne</dc:creator>
  <cp:lastModifiedBy>Strawn, Cheyne Erik</cp:lastModifiedBy>
  <cp:revision>9</cp:revision>
  <dcterms:created xsi:type="dcterms:W3CDTF">2015-09-22T16:57:55Z</dcterms:created>
  <dcterms:modified xsi:type="dcterms:W3CDTF">2016-07-28T23:04:08Z</dcterms:modified>
</cp:coreProperties>
</file>